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080459-FE86-4BF5-99D0-C63B54B7C832}">
  <a:tblStyle styleId="{6A080459-FE86-4BF5-99D0-C63B54B7C83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59257ea86_0_6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59257ea8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178775637a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178775637a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178775637a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178775637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78775637a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78775637a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178775637a_0_1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178775637a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178775637a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178775637a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La Malinche?</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455225" y="2625075"/>
            <a:ext cx="6918300" cy="6612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Directions:</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Follow along with the </a:t>
            </a:r>
            <a:r>
              <a:rPr lang="en" sz="1200">
                <a:latin typeface="Inter"/>
                <a:ea typeface="Inter"/>
                <a:cs typeface="Inter"/>
                <a:sym typeface="Inter"/>
              </a:rPr>
              <a:t>presentation answer questions about the background and role of La Malinche.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1) Looking at the supporting question, what ideas come to mind when considering the terms involved?</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2) How do we know about La Malinche?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3) In your own words, write a 2-3 sentence summary about La Malinche.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4) What three terms have been used to describe La Malinche?</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5" name="Google Shape;105;p25"/>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Empathy</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772146" y="1684929"/>
            <a:ext cx="897375" cy="897375"/>
          </a:xfrm>
          <a:prstGeom prst="rect">
            <a:avLst/>
          </a:prstGeom>
          <a:noFill/>
          <a:ln>
            <a:noFill/>
          </a:ln>
        </p:spPr>
      </p:pic>
      <p:graphicFrame>
        <p:nvGraphicFramePr>
          <p:cNvPr id="107" name="Google Shape;107;p25"/>
          <p:cNvGraphicFramePr/>
          <p:nvPr/>
        </p:nvGraphicFramePr>
        <p:xfrm>
          <a:off x="952500" y="4114800"/>
          <a:ext cx="3000000" cy="3000000"/>
        </p:xfrm>
        <a:graphic>
          <a:graphicData uri="http://schemas.openxmlformats.org/drawingml/2006/table">
            <a:tbl>
              <a:tblPr>
                <a:noFill/>
                <a:tableStyleId>{6A080459-FE86-4BF5-99D0-C63B54B7C832}</a:tableStyleId>
              </a:tblPr>
              <a:tblGrid>
                <a:gridCol w="2933700"/>
                <a:gridCol w="2933700"/>
              </a:tblGrid>
              <a:tr h="381000">
                <a:tc>
                  <a:txBody>
                    <a:bodyPr/>
                    <a:lstStyle/>
                    <a:p>
                      <a:pPr indent="0" lvl="0" marL="0" rtl="0" algn="ctr">
                        <a:spcBef>
                          <a:spcPts val="0"/>
                        </a:spcBef>
                        <a:spcAft>
                          <a:spcPts val="0"/>
                        </a:spcAft>
                        <a:buNone/>
                      </a:pPr>
                      <a:r>
                        <a:rPr b="1" lang="en" sz="1200">
                          <a:latin typeface="Inter"/>
                          <a:ea typeface="Inter"/>
                          <a:cs typeface="Inter"/>
                          <a:sym typeface="Inter"/>
                        </a:rPr>
                        <a:t>Types of Sources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Personal Qualities and Actions</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Indigenous Portrayals: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Spanish Records: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Retrospective Interpretations: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Betrayal: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Survival: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Heroism</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La Malinche?</a:t>
            </a:r>
            <a:endParaRPr sz="1500">
              <a:solidFill>
                <a:srgbClr val="000000"/>
              </a:solidFill>
              <a:latin typeface="Plus Jakarta Sans Medium"/>
              <a:ea typeface="Plus Jakarta Sans Medium"/>
              <a:cs typeface="Plus Jakarta Sans Medium"/>
              <a:sym typeface="Plus Jakarta Sans Medium"/>
            </a:endParaRPr>
          </a:p>
        </p:txBody>
      </p:sp>
      <p:pic>
        <p:nvPicPr>
          <p:cNvPr id="114" name="Google Shape;114;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26"/>
          <p:cNvSpPr txBox="1"/>
          <p:nvPr/>
        </p:nvSpPr>
        <p:spPr>
          <a:xfrm>
            <a:off x="455225" y="1710675"/>
            <a:ext cx="6918300" cy="6612300"/>
          </a:xfrm>
          <a:prstGeom prst="rect">
            <a:avLst/>
          </a:prstGeom>
          <a:noFill/>
          <a:ln>
            <a:noFill/>
          </a:ln>
        </p:spPr>
        <p:txBody>
          <a:bodyPr anchorCtr="0" anchor="t" bIns="116050" lIns="116050" spcFirstLastPara="1" rIns="116050" wrap="square" tIns="116050">
            <a:noAutofit/>
          </a:bodyPr>
          <a:lstStyle/>
          <a:p>
            <a:pPr indent="-304800" lvl="0" marL="457200" rtl="0" algn="l">
              <a:spcBef>
                <a:spcPts val="0"/>
              </a:spcBef>
              <a:spcAft>
                <a:spcPts val="0"/>
              </a:spcAft>
              <a:buSzPts val="1200"/>
              <a:buFont typeface="Inter"/>
              <a:buAutoNum type="arabicPeriod" startAt="5"/>
            </a:pPr>
            <a:r>
              <a:rPr lang="en" sz="1200">
                <a:latin typeface="Inter"/>
                <a:ea typeface="Inter"/>
                <a:cs typeface="Inter"/>
                <a:sym typeface="Inter"/>
              </a:rPr>
              <a:t>(Slide 5) How does the quote by Fehrenbach illustrate a portrayal of La Malinche?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startAt="5"/>
            </a:pPr>
            <a:r>
              <a:rPr lang="en" sz="1200">
                <a:solidFill>
                  <a:schemeClr val="dk1"/>
                </a:solidFill>
                <a:latin typeface="Inter"/>
                <a:ea typeface="Inter"/>
                <a:cs typeface="Inter"/>
                <a:sym typeface="Inter"/>
              </a:rPr>
              <a:t>(Slide 6) How does the quote by Castillo illustrate a portrayal of La Malinche?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7) How does the quote by Candelaria illustrate a portrayal of La Malinche?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Historical Thinking Skills: Historical Empathy Video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Summarize the definition of historical empathy in your own words.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What is presentism and why does it matter when studying history?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How should we think about making judgments about the past? Explain.</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7" name="Google Shape;127;p27"/>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28" name="Google Shape;128;p27"/>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29" name="Google Shape;129;p27"/>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30" name="Google Shape;130;p27"/>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31" name="Google Shape;131;p27"/>
          <p:cNvSpPr txBox="1"/>
          <p:nvPr/>
        </p:nvSpPr>
        <p:spPr>
          <a:xfrm>
            <a:off x="2473125" y="3213025"/>
            <a:ext cx="27450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La Malinche &amp;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Spanish Colonization</a:t>
            </a:r>
            <a:endParaRPr b="1" sz="1600">
              <a:latin typeface="Inter"/>
              <a:ea typeface="Inter"/>
              <a:cs typeface="Inter"/>
              <a:sym typeface="Inter"/>
            </a:endParaRPr>
          </a:p>
        </p:txBody>
      </p:sp>
      <p:sp>
        <p:nvSpPr>
          <p:cNvPr id="132" name="Google Shape;132;p27"/>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33" name="Google Shape;133;p27"/>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34" name="Google Shape;134;p27"/>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35" name="Google Shape;135;p27"/>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36" name="Google Shape;136;p27"/>
          <p:cNvCxnSpPr>
            <a:stCxn id="131" idx="2"/>
            <a:endCxn id="127" idx="0"/>
          </p:cNvCxnSpPr>
          <p:nvPr/>
        </p:nvCxnSpPr>
        <p:spPr>
          <a:xfrm flipH="1">
            <a:off x="1449825" y="3753925"/>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37" name="Google Shape;137;p27"/>
          <p:cNvCxnSpPr>
            <a:stCxn id="131" idx="2"/>
            <a:endCxn id="133" idx="0"/>
          </p:cNvCxnSpPr>
          <p:nvPr/>
        </p:nvCxnSpPr>
        <p:spPr>
          <a:xfrm>
            <a:off x="3845625" y="3753925"/>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38" name="Google Shape;138;p27"/>
          <p:cNvCxnSpPr>
            <a:stCxn id="131" idx="2"/>
            <a:endCxn id="132" idx="0"/>
          </p:cNvCxnSpPr>
          <p:nvPr/>
        </p:nvCxnSpPr>
        <p:spPr>
          <a:xfrm>
            <a:off x="3845625" y="3753925"/>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39" name="Google Shape;139;p27"/>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La Malinche? (Exemplar)</a:t>
            </a:r>
            <a:endParaRPr sz="1500">
              <a:solidFill>
                <a:srgbClr val="000000"/>
              </a:solidFill>
              <a:latin typeface="Plus Jakarta Sans Medium"/>
              <a:ea typeface="Plus Jakarta Sans Medium"/>
              <a:cs typeface="Plus Jakarta Sans Medium"/>
              <a:sym typeface="Plus Jakarta Sans Medium"/>
            </a:endParaRPr>
          </a:p>
        </p:txBody>
      </p:sp>
      <p:pic>
        <p:nvPicPr>
          <p:cNvPr id="146" name="Google Shape;146;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28"/>
          <p:cNvSpPr txBox="1"/>
          <p:nvPr/>
        </p:nvSpPr>
        <p:spPr>
          <a:xfrm>
            <a:off x="455225" y="2625075"/>
            <a:ext cx="6918300" cy="6612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Directions:</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Follow along with the presentation answer questions about the background and role of La Malinche.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1) Looking at the supporting question, what ideas come to mind when considering the terms involved?</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2) How do we know about La Malinche?</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We know about La Malinche as a result of the writings, stories, and images created by people </a:t>
            </a:r>
            <a:r>
              <a:rPr b="1" lang="en" sz="1200">
                <a:solidFill>
                  <a:srgbClr val="E95C3D"/>
                </a:solidFill>
                <a:latin typeface="Inter"/>
                <a:ea typeface="Inter"/>
                <a:cs typeface="Inter"/>
                <a:sym typeface="Inter"/>
              </a:rPr>
              <a:t>around</a:t>
            </a:r>
            <a:r>
              <a:rPr b="1" lang="en" sz="1200">
                <a:solidFill>
                  <a:srgbClr val="E95C3D"/>
                </a:solidFill>
                <a:latin typeface="Inter"/>
                <a:ea typeface="Inter"/>
                <a:cs typeface="Inter"/>
                <a:sym typeface="Inter"/>
              </a:rPr>
              <a:t> her, including both her allies and enemies. The goals of the authors are reflected in how they portray her.</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3) In your own words, write a 2-3 sentence summary about La Malinche.</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La Malinche was an Indigenous woman who was sold into slavery as a child. As the Spanish conquered Mexico, she aided Cortés as an interpreter and even had his child. She died, like many other Indigenous peoples, from smallpox.</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(Slide 4) What three terms have been used to describe La Malinche?</a:t>
            </a:r>
            <a:endParaRPr sz="1200">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The Traitor, The Survivor, The Icon</a:t>
            </a:r>
            <a:endParaRPr b="1" sz="1200">
              <a:solidFill>
                <a:srgbClr val="E95C3D"/>
              </a:solidFill>
              <a:latin typeface="Inter"/>
              <a:ea typeface="Inter"/>
              <a:cs typeface="Inter"/>
              <a:sym typeface="Inter"/>
            </a:endParaRPr>
          </a:p>
        </p:txBody>
      </p:sp>
      <p:sp>
        <p:nvSpPr>
          <p:cNvPr id="150" name="Google Shape;150;p28"/>
          <p:cNvSpPr txBox="1"/>
          <p:nvPr/>
        </p:nvSpPr>
        <p:spPr>
          <a:xfrm>
            <a:off x="1700625" y="16514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Historical Empathy</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rgbClr val="000000"/>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51" name="Google Shape;151;p28"/>
          <p:cNvPicPr preferRelativeResize="0"/>
          <p:nvPr/>
        </p:nvPicPr>
        <p:blipFill>
          <a:blip r:embed="rId5">
            <a:alphaModFix/>
          </a:blip>
          <a:stretch>
            <a:fillRect/>
          </a:stretch>
        </p:blipFill>
        <p:spPr>
          <a:xfrm>
            <a:off x="772146" y="1684929"/>
            <a:ext cx="897375" cy="897375"/>
          </a:xfrm>
          <a:prstGeom prst="rect">
            <a:avLst/>
          </a:prstGeom>
          <a:noFill/>
          <a:ln>
            <a:noFill/>
          </a:ln>
        </p:spPr>
      </p:pic>
      <p:graphicFrame>
        <p:nvGraphicFramePr>
          <p:cNvPr id="152" name="Google Shape;152;p28"/>
          <p:cNvGraphicFramePr/>
          <p:nvPr/>
        </p:nvGraphicFramePr>
        <p:xfrm>
          <a:off x="952500" y="4114800"/>
          <a:ext cx="3000000" cy="3000000"/>
        </p:xfrm>
        <a:graphic>
          <a:graphicData uri="http://schemas.openxmlformats.org/drawingml/2006/table">
            <a:tbl>
              <a:tblPr>
                <a:noFill/>
                <a:tableStyleId>{6A080459-FE86-4BF5-99D0-C63B54B7C832}</a:tableStyleId>
              </a:tblPr>
              <a:tblGrid>
                <a:gridCol w="2933700"/>
                <a:gridCol w="2933700"/>
              </a:tblGrid>
              <a:tr h="381000">
                <a:tc>
                  <a:txBody>
                    <a:bodyPr/>
                    <a:lstStyle/>
                    <a:p>
                      <a:pPr indent="0" lvl="0" marL="0" rtl="0" algn="ctr">
                        <a:spcBef>
                          <a:spcPts val="0"/>
                        </a:spcBef>
                        <a:spcAft>
                          <a:spcPts val="0"/>
                        </a:spcAft>
                        <a:buNone/>
                      </a:pPr>
                      <a:r>
                        <a:rPr b="1" lang="en" sz="1200">
                          <a:latin typeface="Inter"/>
                          <a:ea typeface="Inter"/>
                          <a:cs typeface="Inter"/>
                          <a:sym typeface="Inter"/>
                        </a:rPr>
                        <a:t>Types of Sources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Personal Qualities and Actions</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Indigenous Portrayals: </a:t>
                      </a:r>
                      <a:r>
                        <a:rPr b="1" lang="en" sz="1200">
                          <a:solidFill>
                            <a:srgbClr val="E95C3D"/>
                          </a:solidFill>
                          <a:latin typeface="Inter"/>
                          <a:ea typeface="Inter"/>
                          <a:cs typeface="Inter"/>
                          <a:sym typeface="Inter"/>
                        </a:rPr>
                        <a:t>These are harder to find and but are important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Spanish Records: </a:t>
                      </a:r>
                      <a:r>
                        <a:rPr b="1" lang="en" sz="1200">
                          <a:solidFill>
                            <a:srgbClr val="E95C3D"/>
                          </a:solidFill>
                          <a:latin typeface="Inter"/>
                          <a:ea typeface="Inter"/>
                          <a:cs typeface="Inter"/>
                          <a:sym typeface="Inter"/>
                        </a:rPr>
                        <a:t>These will show the perspective of the colonizers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Retrospective Interpretations: </a:t>
                      </a:r>
                      <a:r>
                        <a:rPr b="1" lang="en" sz="1200">
                          <a:solidFill>
                            <a:srgbClr val="E95C3D"/>
                          </a:solidFill>
                          <a:latin typeface="Inter"/>
                          <a:ea typeface="Inter"/>
                          <a:cs typeface="Inter"/>
                          <a:sym typeface="Inter"/>
                        </a:rPr>
                        <a:t>These were created after the fact but may include multiple interpretations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Betrayal: </a:t>
                      </a:r>
                      <a:r>
                        <a:rPr b="1" lang="en" sz="1200">
                          <a:solidFill>
                            <a:srgbClr val="E95C3D"/>
                          </a:solidFill>
                          <a:latin typeface="Inter"/>
                          <a:ea typeface="Inter"/>
                          <a:cs typeface="Inter"/>
                          <a:sym typeface="Inter"/>
                        </a:rPr>
                        <a:t>Implies a breach of trust or loyalty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Survival: </a:t>
                      </a:r>
                      <a:r>
                        <a:rPr b="1" lang="en" sz="1200">
                          <a:solidFill>
                            <a:srgbClr val="E95C3D"/>
                          </a:solidFill>
                          <a:latin typeface="Inter"/>
                          <a:ea typeface="Inter"/>
                          <a:cs typeface="Inter"/>
                          <a:sym typeface="Inter"/>
                        </a:rPr>
                        <a:t>Suggests a resilience and </a:t>
                      </a:r>
                      <a:r>
                        <a:rPr b="1" lang="en" sz="1200">
                          <a:solidFill>
                            <a:srgbClr val="E95C3D"/>
                          </a:solidFill>
                          <a:latin typeface="Inter"/>
                          <a:ea typeface="Inter"/>
                          <a:cs typeface="Inter"/>
                          <a:sym typeface="Inter"/>
                        </a:rPr>
                        <a:t>persistence</a:t>
                      </a:r>
                      <a:r>
                        <a:rPr b="1" lang="en" sz="1200">
                          <a:solidFill>
                            <a:srgbClr val="E95C3D"/>
                          </a:solidFill>
                          <a:latin typeface="Inter"/>
                          <a:ea typeface="Inter"/>
                          <a:cs typeface="Inter"/>
                          <a:sym typeface="Inter"/>
                        </a:rPr>
                        <a:t> through challenges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Heroism: </a:t>
                      </a:r>
                      <a:r>
                        <a:rPr b="1" lang="en" sz="1200">
                          <a:solidFill>
                            <a:srgbClr val="E95C3D"/>
                          </a:solidFill>
                          <a:latin typeface="Inter"/>
                          <a:ea typeface="Inter"/>
                          <a:cs typeface="Inter"/>
                          <a:sym typeface="Inter"/>
                        </a:rPr>
                        <a:t>Reflects acts of bravery, courage, and self-sacrifice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pic>
        <p:nvPicPr>
          <p:cNvPr id="157" name="Google Shape;15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Empathy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La Malinche? (Exemplar)</a:t>
            </a:r>
            <a:endParaRPr sz="1500">
              <a:solidFill>
                <a:srgbClr val="000000"/>
              </a:solidFill>
              <a:latin typeface="Plus Jakarta Sans Medium"/>
              <a:ea typeface="Plus Jakarta Sans Medium"/>
              <a:cs typeface="Plus Jakarta Sans Medium"/>
              <a:sym typeface="Plus Jakarta Sans Medium"/>
            </a:endParaRPr>
          </a:p>
        </p:txBody>
      </p:sp>
      <p:pic>
        <p:nvPicPr>
          <p:cNvPr id="159" name="Google Shape;159;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0" name="Google Shape;16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2" name="Google Shape;162;p29"/>
          <p:cNvSpPr txBox="1"/>
          <p:nvPr/>
        </p:nvSpPr>
        <p:spPr>
          <a:xfrm>
            <a:off x="455225" y="1710675"/>
            <a:ext cx="6918300" cy="6612300"/>
          </a:xfrm>
          <a:prstGeom prst="rect">
            <a:avLst/>
          </a:prstGeom>
          <a:noFill/>
          <a:ln>
            <a:noFill/>
          </a:ln>
        </p:spPr>
        <p:txBody>
          <a:bodyPr anchorCtr="0" anchor="t" bIns="116050" lIns="116050" spcFirstLastPara="1" rIns="116050" wrap="square" tIns="116050">
            <a:noAutofit/>
          </a:bodyPr>
          <a:lstStyle/>
          <a:p>
            <a:pPr indent="-304800" lvl="0" marL="457200" rtl="0" algn="l">
              <a:spcBef>
                <a:spcPts val="0"/>
              </a:spcBef>
              <a:spcAft>
                <a:spcPts val="0"/>
              </a:spcAft>
              <a:buSzPts val="1200"/>
              <a:buFont typeface="Inter"/>
              <a:buAutoNum type="arabicPeriod" startAt="5"/>
            </a:pPr>
            <a:r>
              <a:rPr lang="en" sz="1200">
                <a:latin typeface="Inter"/>
                <a:ea typeface="Inter"/>
                <a:cs typeface="Inter"/>
                <a:sym typeface="Inter"/>
              </a:rPr>
              <a:t>(Slide 5) How does the quote by Fehrenbach illustrate a portrayal of La Malinche?</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emphasizes that La Malinche turned “her back on her own people” by helping the Spanish to conquer them. Also describing her as the first Mexican American, shows how she no longer fits within the world of her people.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startAt="5"/>
            </a:pPr>
            <a:r>
              <a:rPr lang="en" sz="1200">
                <a:solidFill>
                  <a:schemeClr val="dk1"/>
                </a:solidFill>
                <a:latin typeface="Inter"/>
                <a:ea typeface="Inter"/>
                <a:cs typeface="Inter"/>
                <a:sym typeface="Inter"/>
              </a:rPr>
              <a:t>(Slide 6) How does the quote by Castillo illustrate a portrayal of La Malinche?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highlights her skills as an interpreter. Instead of being passive or powerless, she navigated her position in a changing world. She strategically secured a degree of control and safety </a:t>
            </a:r>
            <a:r>
              <a:rPr b="1" lang="en" sz="1200">
                <a:solidFill>
                  <a:srgbClr val="E95C3D"/>
                </a:solidFill>
                <a:latin typeface="Inter"/>
                <a:ea typeface="Inter"/>
                <a:cs typeface="Inter"/>
                <a:sym typeface="Inter"/>
              </a:rPr>
              <a:t>through</a:t>
            </a:r>
            <a:r>
              <a:rPr b="1" lang="en" sz="1200">
                <a:solidFill>
                  <a:srgbClr val="E95C3D"/>
                </a:solidFill>
                <a:latin typeface="Inter"/>
                <a:ea typeface="Inter"/>
                <a:cs typeface="Inter"/>
                <a:sym typeface="Inter"/>
              </a:rPr>
              <a:t> her </a:t>
            </a:r>
            <a:r>
              <a:rPr b="1" lang="en" sz="1200">
                <a:solidFill>
                  <a:srgbClr val="E95C3D"/>
                </a:solidFill>
                <a:latin typeface="Inter"/>
                <a:ea typeface="Inter"/>
                <a:cs typeface="Inter"/>
                <a:sym typeface="Inter"/>
              </a:rPr>
              <a:t>adaptability</a:t>
            </a:r>
            <a:r>
              <a:rPr b="1" lang="en" sz="1200">
                <a:solidFill>
                  <a:srgbClr val="E95C3D"/>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7) How does the quote by Candelaria illustrate a portrayal of La Malinche?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focuses on her qualities of intelligence and leadership and how she defied “traditional social expectations” of a woman’s role. It connects her legacy to the Chicana feminist, demonstrating the long-lasting impact of her role.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Video Transcript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Summarize the definition of historical empathy in your own words.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Historical empathy is trying to understand the past on its own terms without imposing presentism, which is judging the past based on present day standards.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What is presentism and why does it matter when studying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Presentism is imposing present day standards on the past. It matters because we should do our best to avoid being presentists when studying the past in order to understand the past on its own terms.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(Slide 8) How should we think about making judgments about the past? Explain.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We must do so cautiously. Part of being a historian is being humble and acknowledging how both our context and the context of the past shape our understanding of the past. We must acknowledge the complexity of the past and the individuals that shaped it before we make concrete judgments about it.</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168" name="Google Shape;16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9" name="Google Shape;169;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2" name="Google Shape;172;p30"/>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Spain was focusing on expanding its power, gaining wealth, and spreading Christianity. Indigenous peoples were facing the impacts of invasion and spread of disease.</a:t>
            </a:r>
            <a:endParaRPr b="1" sz="1100">
              <a:solidFill>
                <a:srgbClr val="E95C3D"/>
              </a:solidFill>
              <a:latin typeface="Inter"/>
              <a:ea typeface="Inter"/>
              <a:cs typeface="Inter"/>
              <a:sym typeface="Inter"/>
            </a:endParaRPr>
          </a:p>
        </p:txBody>
      </p:sp>
      <p:sp>
        <p:nvSpPr>
          <p:cNvPr id="173" name="Google Shape;173;p30"/>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believe that the way the Spanish treated the Indigenous peoples was inhumane and cruel. I think that the Spanish were greedy and that was the primary motivation for the conquest of the Americas.</a:t>
            </a:r>
            <a:endParaRPr b="1" sz="1200">
              <a:solidFill>
                <a:srgbClr val="E95C3D"/>
              </a:solidFill>
              <a:latin typeface="Inter"/>
              <a:ea typeface="Inter"/>
              <a:cs typeface="Inter"/>
              <a:sym typeface="Inter"/>
            </a:endParaRPr>
          </a:p>
        </p:txBody>
      </p:sp>
      <p:sp>
        <p:nvSpPr>
          <p:cNvPr id="174" name="Google Shape;174;p30"/>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75" name="Google Shape;175;p30"/>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76" name="Google Shape;176;p30"/>
          <p:cNvSpPr txBox="1"/>
          <p:nvPr/>
        </p:nvSpPr>
        <p:spPr>
          <a:xfrm>
            <a:off x="2473125" y="3213025"/>
            <a:ext cx="27450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La Malinche &amp;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Spanish Colonization</a:t>
            </a:r>
            <a:endParaRPr b="1" sz="1600">
              <a:latin typeface="Inter"/>
              <a:ea typeface="Inter"/>
              <a:cs typeface="Inter"/>
              <a:sym typeface="Inter"/>
            </a:endParaRPr>
          </a:p>
        </p:txBody>
      </p:sp>
      <p:sp>
        <p:nvSpPr>
          <p:cNvPr id="177" name="Google Shape;177;p30"/>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Diaries or letters from the Spanish</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Indigenous artwork of the conquest</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Artifacts</a:t>
            </a:r>
            <a:endParaRPr b="1" sz="1100">
              <a:solidFill>
                <a:srgbClr val="E95C3D"/>
              </a:solidFill>
              <a:latin typeface="Inter"/>
              <a:ea typeface="Inter"/>
              <a:cs typeface="Inter"/>
              <a:sym typeface="Inter"/>
            </a:endParaRPr>
          </a:p>
        </p:txBody>
      </p:sp>
      <p:sp>
        <p:nvSpPr>
          <p:cNvPr id="178" name="Google Shape;178;p30"/>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am leaning </a:t>
            </a:r>
            <a:r>
              <a:rPr b="1" lang="en" sz="1100">
                <a:solidFill>
                  <a:srgbClr val="E95C3D"/>
                </a:solidFill>
                <a:latin typeface="Inter"/>
                <a:ea typeface="Inter"/>
                <a:cs typeface="Inter"/>
                <a:sym typeface="Inter"/>
              </a:rPr>
              <a:t>towards</a:t>
            </a:r>
            <a:r>
              <a:rPr b="1" lang="en" sz="1100">
                <a:solidFill>
                  <a:srgbClr val="E95C3D"/>
                </a:solidFill>
                <a:latin typeface="Inter"/>
                <a:ea typeface="Inter"/>
                <a:cs typeface="Inter"/>
                <a:sym typeface="Inter"/>
              </a:rPr>
              <a:t> thinking that La Malinche was a traitor to her people. How could she help someone who wanted to harm her community? </a:t>
            </a:r>
            <a:endParaRPr b="1" sz="1100">
              <a:solidFill>
                <a:srgbClr val="E95C3D"/>
              </a:solidFill>
              <a:latin typeface="Inter"/>
              <a:ea typeface="Inter"/>
              <a:cs typeface="Inter"/>
              <a:sym typeface="Inter"/>
            </a:endParaRPr>
          </a:p>
        </p:txBody>
      </p:sp>
      <p:sp>
        <p:nvSpPr>
          <p:cNvPr id="179" name="Google Shape;179;p30"/>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r>
              <a:rPr b="1" lang="en" sz="1100">
                <a:solidFill>
                  <a:srgbClr val="E95C3D"/>
                </a:solidFill>
                <a:latin typeface="Inter"/>
                <a:ea typeface="Inter"/>
                <a:cs typeface="Inter"/>
                <a:sym typeface="Inter"/>
              </a:rPr>
              <a:t> We know that Indigenous populations were decimated as a result of the Spanish conquest. This might influence our perspective and deal with La Malinche more critically as she aided in this process.</a:t>
            </a:r>
            <a:endParaRPr b="1" sz="1100">
              <a:solidFill>
                <a:srgbClr val="E95C3D"/>
              </a:solidFill>
              <a:latin typeface="Inter"/>
              <a:ea typeface="Inter"/>
              <a:cs typeface="Inter"/>
              <a:sym typeface="Inter"/>
            </a:endParaRPr>
          </a:p>
        </p:txBody>
      </p:sp>
      <p:sp>
        <p:nvSpPr>
          <p:cNvPr id="180" name="Google Shape;180;p30"/>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b="1" lang="en" sz="1300">
                <a:latin typeface="Inter"/>
                <a:ea typeface="Inter"/>
                <a:cs typeface="Inter"/>
                <a:sym typeface="Inter"/>
              </a:rPr>
              <a:t>One way we might empathize with </a:t>
            </a:r>
            <a:r>
              <a:rPr b="1" lang="en" sz="1300">
                <a:solidFill>
                  <a:srgbClr val="E95C3D"/>
                </a:solidFill>
                <a:latin typeface="Inter"/>
                <a:ea typeface="Inter"/>
                <a:cs typeface="Inter"/>
                <a:sym typeface="Inter"/>
              </a:rPr>
              <a:t>La Malinche &amp; Spanish Colonization</a:t>
            </a:r>
            <a:r>
              <a:rPr lang="en" sz="1300">
                <a:latin typeface="Inter"/>
                <a:ea typeface="Inter"/>
                <a:cs typeface="Inter"/>
                <a:sym typeface="Inter"/>
              </a:rPr>
              <a:t> is by: </a:t>
            </a:r>
            <a:r>
              <a:rPr b="1" lang="en" sz="1300">
                <a:solidFill>
                  <a:srgbClr val="E95C3D"/>
                </a:solidFill>
                <a:latin typeface="Inter"/>
                <a:ea typeface="Inter"/>
                <a:cs typeface="Inter"/>
                <a:sym typeface="Inter"/>
              </a:rPr>
              <a:t>considering the information that she had at the time of her decision. She would not have known the impact of her actions on the broader community or era. </a:t>
            </a:r>
            <a:endParaRPr b="1" sz="1300">
              <a:solidFill>
                <a:srgbClr val="E95C3D"/>
              </a:solidFill>
              <a:latin typeface="Inter"/>
              <a:ea typeface="Inter"/>
              <a:cs typeface="Inter"/>
              <a:sym typeface="Inter"/>
            </a:endParaRPr>
          </a:p>
        </p:txBody>
      </p:sp>
      <p:cxnSp>
        <p:nvCxnSpPr>
          <p:cNvPr id="181" name="Google Shape;181;p30"/>
          <p:cNvCxnSpPr>
            <a:stCxn id="176" idx="2"/>
            <a:endCxn id="172" idx="0"/>
          </p:cNvCxnSpPr>
          <p:nvPr/>
        </p:nvCxnSpPr>
        <p:spPr>
          <a:xfrm flipH="1">
            <a:off x="1449825" y="3753925"/>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82" name="Google Shape;182;p30"/>
          <p:cNvCxnSpPr>
            <a:stCxn id="176" idx="2"/>
            <a:endCxn id="178" idx="0"/>
          </p:cNvCxnSpPr>
          <p:nvPr/>
        </p:nvCxnSpPr>
        <p:spPr>
          <a:xfrm>
            <a:off x="3845625" y="3753925"/>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83" name="Google Shape;183;p30"/>
          <p:cNvCxnSpPr>
            <a:stCxn id="176" idx="2"/>
            <a:endCxn id="177" idx="0"/>
          </p:cNvCxnSpPr>
          <p:nvPr/>
        </p:nvCxnSpPr>
        <p:spPr>
          <a:xfrm>
            <a:off x="3845625" y="3753925"/>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84" name="Google Shape;184;p30"/>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